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82" r:id="rId3"/>
    <p:sldId id="280" r:id="rId4"/>
    <p:sldId id="281" r:id="rId5"/>
    <p:sldId id="284" r:id="rId6"/>
    <p:sldId id="285" r:id="rId7"/>
    <p:sldId id="286" r:id="rId8"/>
    <p:sldId id="287" r:id="rId9"/>
    <p:sldId id="28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dloga-za-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9496" y="-56620"/>
            <a:ext cx="9842992" cy="6959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80579"/>
            <a:ext cx="7772400" cy="1845550"/>
          </a:xfr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499223"/>
            <a:ext cx="6400800" cy="988379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 descr="Pametno-logotip-neagtiv-transparen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515" y="5518311"/>
            <a:ext cx="3777361" cy="1032479"/>
          </a:xfrm>
          <a:prstGeom prst="rect">
            <a:avLst/>
          </a:prstGeom>
        </p:spPr>
      </p:pic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1" y="5989089"/>
            <a:ext cx="3919494" cy="483853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rgbClr val="6C96DF"/>
                </a:solidFill>
              </a:defRPr>
            </a:lvl1pPr>
          </a:lstStyle>
          <a:p>
            <a:pPr lvl="0"/>
            <a:r>
              <a:rPr lang="ta-IN" dirty="0"/>
              <a:t>Click to edit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339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4000">
                <a:solidFill>
                  <a:srgbClr val="EF79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3"/>
            <a:ext cx="8229600" cy="4384133"/>
          </a:xfrm>
        </p:spPr>
        <p:txBody>
          <a:bodyPr/>
          <a:lstStyle>
            <a:lvl1pPr>
              <a:defRPr sz="30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69685" y="6356353"/>
            <a:ext cx="2133600" cy="365125"/>
          </a:xfrm>
        </p:spPr>
        <p:txBody>
          <a:bodyPr/>
          <a:lstStyle/>
          <a:p>
            <a:fld id="{CF3C5F05-FB7F-4AE2-9BD3-EE7742E7E116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15.9.2019.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3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B5D28F05-AFBE-4620-BDC6-C631A9B0C12B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pametno-logo-usk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747" y="6085807"/>
            <a:ext cx="2356622" cy="635668"/>
          </a:xfrm>
          <a:prstGeom prst="rect">
            <a:avLst/>
          </a:prstGeom>
        </p:spPr>
      </p:pic>
      <p:pic>
        <p:nvPicPr>
          <p:cNvPr id="9" name="Picture 8" descr="podloga-pametno-ppt.png"/>
          <p:cNvPicPr>
            <a:picLocks noChangeAspect="1"/>
          </p:cNvPicPr>
          <p:nvPr/>
        </p:nvPicPr>
        <p:blipFill>
          <a:blip r:embed="rId3">
            <a:alphaModFix am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201" y="0"/>
            <a:ext cx="3479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827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610003" y="6362915"/>
            <a:ext cx="2133600" cy="365125"/>
          </a:xfrm>
        </p:spPr>
        <p:txBody>
          <a:bodyPr/>
          <a:lstStyle/>
          <a:p>
            <a:fld id="{CF3C5F05-FB7F-4AE2-9BD3-EE7742E7E116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15.9.2019.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6823" y="6362915"/>
            <a:ext cx="1982796" cy="365125"/>
          </a:xfrm>
        </p:spPr>
        <p:txBody>
          <a:bodyPr/>
          <a:lstStyle>
            <a:lvl1pPr algn="l">
              <a:defRPr/>
            </a:lvl1pPr>
          </a:lstStyle>
          <a:p>
            <a:fld id="{B5D28F05-AFBE-4620-BDC6-C631A9B0C12B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 descr="pametno-logo-usk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747" y="6085807"/>
            <a:ext cx="2356622" cy="635668"/>
          </a:xfrm>
          <a:prstGeom prst="rect">
            <a:avLst/>
          </a:prstGeom>
        </p:spPr>
      </p:pic>
      <p:pic>
        <p:nvPicPr>
          <p:cNvPr id="7" name="Picture 6" descr="podloga-pametno-ppt.png"/>
          <p:cNvPicPr>
            <a:picLocks noChangeAspect="1"/>
          </p:cNvPicPr>
          <p:nvPr/>
        </p:nvPicPr>
        <p:blipFill>
          <a:blip r:embed="rId3">
            <a:alphaModFix am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201" y="0"/>
            <a:ext cx="3479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665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odloga-za-powerpoi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9496" y="-56620"/>
            <a:ext cx="9842992" cy="6959756"/>
          </a:xfrm>
          <a:prstGeom prst="rect">
            <a:avLst/>
          </a:prstGeom>
        </p:spPr>
      </p:pic>
      <p:pic>
        <p:nvPicPr>
          <p:cNvPr id="7" name="Picture 6" descr="Pametno-logotip-neagtiv-transparen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76" y="886388"/>
            <a:ext cx="3931866" cy="10747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2841" y="4286396"/>
            <a:ext cx="292271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a-IN" sz="1100" dirty="0">
                <a:solidFill>
                  <a:srgbClr val="6C96DF"/>
                </a:solidFill>
              </a:rPr>
              <a:t>www.pametno.org</a:t>
            </a:r>
          </a:p>
          <a:p>
            <a:endParaRPr lang="ta-IN" sz="1100" dirty="0">
              <a:solidFill>
                <a:srgbClr val="6C96DF"/>
              </a:solidFill>
            </a:endParaRPr>
          </a:p>
          <a:p>
            <a:r>
              <a:rPr lang="hr-HR" sz="1100" dirty="0">
                <a:solidFill>
                  <a:srgbClr val="6C96DF"/>
                </a:solidFill>
              </a:rPr>
              <a:t>Gundulićeva 26a, 21 000 SPLIT</a:t>
            </a:r>
          </a:p>
          <a:p>
            <a:r>
              <a:rPr lang="hr-HR" sz="1100" dirty="0">
                <a:solidFill>
                  <a:srgbClr val="6C96DF"/>
                </a:solidFill>
              </a:rPr>
              <a:t>Tel: 021 / 480 – 241</a:t>
            </a:r>
          </a:p>
          <a:p>
            <a:r>
              <a:rPr lang="hr-HR" sz="1100" dirty="0">
                <a:solidFill>
                  <a:srgbClr val="6C96DF"/>
                </a:solidFill>
              </a:rPr>
              <a:t>Mob: 098 / 721 079</a:t>
            </a:r>
          </a:p>
          <a:p>
            <a:endParaRPr lang="hr-HR" sz="1100" dirty="0">
              <a:solidFill>
                <a:srgbClr val="6C96DF"/>
              </a:solidFill>
            </a:endParaRPr>
          </a:p>
          <a:p>
            <a:r>
              <a:rPr lang="hr-HR" sz="1100" dirty="0">
                <a:solidFill>
                  <a:srgbClr val="6C96DF"/>
                </a:solidFill>
              </a:rPr>
              <a:t>PAMETNO Zagreb</a:t>
            </a:r>
          </a:p>
          <a:p>
            <a:r>
              <a:rPr lang="hr-HR" sz="1100" dirty="0">
                <a:solidFill>
                  <a:srgbClr val="6C96DF"/>
                </a:solidFill>
              </a:rPr>
              <a:t>Kamaufova 9, 10 000 ZAGREB</a:t>
            </a:r>
          </a:p>
          <a:p>
            <a:r>
              <a:rPr lang="hr-HR" sz="1100" dirty="0">
                <a:solidFill>
                  <a:srgbClr val="6C96DF"/>
                </a:solidFill>
              </a:rPr>
              <a:t>Mob: 099 / 501 6616</a:t>
            </a:r>
          </a:p>
          <a:p>
            <a:endParaRPr lang="hr-HR" sz="1100" dirty="0">
              <a:solidFill>
                <a:srgbClr val="6C96DF"/>
              </a:solidFill>
            </a:endParaRPr>
          </a:p>
          <a:p>
            <a:r>
              <a:rPr lang="hr-HR" sz="1100" dirty="0">
                <a:solidFill>
                  <a:srgbClr val="6C96DF"/>
                </a:solidFill>
              </a:rPr>
              <a:t>e</a:t>
            </a:r>
            <a:r>
              <a:rPr lang="ta-IN" sz="1100" dirty="0">
                <a:solidFill>
                  <a:srgbClr val="6C96DF"/>
                </a:solidFill>
              </a:rPr>
              <a:t>: info</a:t>
            </a:r>
            <a:r>
              <a:rPr lang="hr-HR" sz="1100" dirty="0">
                <a:solidFill>
                  <a:srgbClr val="6C96DF"/>
                </a:solidFill>
              </a:rPr>
              <a:t>@pametno.org</a:t>
            </a:r>
            <a:endParaRPr lang="ta-IN" sz="1100" dirty="0">
              <a:solidFill>
                <a:srgbClr val="6C96DF"/>
              </a:solidFill>
            </a:endParaRPr>
          </a:p>
          <a:p>
            <a:r>
              <a:rPr lang="ta-IN" sz="1100" dirty="0">
                <a:solidFill>
                  <a:srgbClr val="6C96DF"/>
                </a:solidFill>
              </a:rPr>
              <a:t>facebook: pametno.org</a:t>
            </a:r>
            <a:endParaRPr lang="hr-HR" sz="1100" dirty="0">
              <a:solidFill>
                <a:srgbClr val="6C96D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624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4000">
                <a:solidFill>
                  <a:srgbClr val="1F254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42067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42067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3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B5D28F05-AFBE-4620-BDC6-C631A9B0C12B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 descr="pametno-logo-usk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747" y="6085807"/>
            <a:ext cx="2356622" cy="635668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569685" y="6356353"/>
            <a:ext cx="2133600" cy="365125"/>
          </a:xfrm>
        </p:spPr>
        <p:txBody>
          <a:bodyPr/>
          <a:lstStyle/>
          <a:p>
            <a:fld id="{CF3C5F05-FB7F-4AE2-9BD3-EE7742E7E116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15.9.2019.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Picture 11" descr="podloga-pametno-ppt.png"/>
          <p:cNvPicPr>
            <a:picLocks noChangeAspect="1"/>
          </p:cNvPicPr>
          <p:nvPr/>
        </p:nvPicPr>
        <p:blipFill>
          <a:blip r:embed="rId3">
            <a:alphaModFix am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201" y="0"/>
            <a:ext cx="3479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657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4000">
                <a:solidFill>
                  <a:srgbClr val="1F254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8"/>
            <a:ext cx="4040188" cy="38277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8"/>
            <a:ext cx="4041774" cy="38277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599957" y="6356353"/>
            <a:ext cx="2133600" cy="365125"/>
          </a:xfrm>
        </p:spPr>
        <p:txBody>
          <a:bodyPr/>
          <a:lstStyle/>
          <a:p>
            <a:fld id="{CF3C5F05-FB7F-4AE2-9BD3-EE7742E7E116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15.9.2019.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57200" y="6356353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B5D28F05-AFBE-4620-BDC6-C631A9B0C12B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Picture 11" descr="pametno-logo-usk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747" y="6085807"/>
            <a:ext cx="2356622" cy="635668"/>
          </a:xfrm>
          <a:prstGeom prst="rect">
            <a:avLst/>
          </a:prstGeom>
        </p:spPr>
      </p:pic>
      <p:pic>
        <p:nvPicPr>
          <p:cNvPr id="13" name="Picture 12" descr="podloga-pametno-ppt.png"/>
          <p:cNvPicPr>
            <a:picLocks noChangeAspect="1"/>
          </p:cNvPicPr>
          <p:nvPr/>
        </p:nvPicPr>
        <p:blipFill>
          <a:blip r:embed="rId3">
            <a:alphaModFix am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201" y="0"/>
            <a:ext cx="3479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169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67287" y="6356353"/>
            <a:ext cx="2133600" cy="365125"/>
          </a:xfrm>
        </p:spPr>
        <p:txBody>
          <a:bodyPr/>
          <a:lstStyle/>
          <a:p>
            <a:fld id="{CF3C5F05-FB7F-4AE2-9BD3-EE7742E7E116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15.9.2019.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3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B5D28F05-AFBE-4620-BDC6-C631A9B0C12B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pametno-logo-usk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747" y="6085807"/>
            <a:ext cx="2356622" cy="635668"/>
          </a:xfrm>
          <a:prstGeom prst="rect">
            <a:avLst/>
          </a:prstGeom>
        </p:spPr>
      </p:pic>
      <p:pic>
        <p:nvPicPr>
          <p:cNvPr id="9" name="Picture 8" descr="podloga-pametno-ppt.png"/>
          <p:cNvPicPr>
            <a:picLocks noChangeAspect="1"/>
          </p:cNvPicPr>
          <p:nvPr/>
        </p:nvPicPr>
        <p:blipFill>
          <a:blip r:embed="rId3">
            <a:alphaModFix am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201" y="0"/>
            <a:ext cx="3479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691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57203" y="6356353"/>
            <a:ext cx="1598656" cy="365125"/>
          </a:xfrm>
        </p:spPr>
        <p:txBody>
          <a:bodyPr/>
          <a:lstStyle>
            <a:lvl1pPr algn="l">
              <a:defRPr/>
            </a:lvl1pPr>
          </a:lstStyle>
          <a:p>
            <a:fld id="{B5D28F05-AFBE-4620-BDC6-C631A9B0C12B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4000">
                <a:solidFill>
                  <a:srgbClr val="1F254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606235" y="6356353"/>
            <a:ext cx="2133600" cy="365125"/>
          </a:xfrm>
        </p:spPr>
        <p:txBody>
          <a:bodyPr/>
          <a:lstStyle/>
          <a:p>
            <a:fld id="{CF3C5F05-FB7F-4AE2-9BD3-EE7742E7E116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15.9.2019.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 descr="pametno-logo-usk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747" y="6085807"/>
            <a:ext cx="2356622" cy="635668"/>
          </a:xfrm>
          <a:prstGeom prst="rect">
            <a:avLst/>
          </a:prstGeom>
        </p:spPr>
      </p:pic>
      <p:sp>
        <p:nvSpPr>
          <p:cNvPr id="10" name="Slide Number Placeholder 8"/>
          <p:cNvSpPr txBox="1">
            <a:spLocks/>
          </p:cNvSpPr>
          <p:nvPr/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Picture 11" descr="podloga-pametno-ppt.png"/>
          <p:cNvPicPr>
            <a:picLocks noChangeAspect="1"/>
          </p:cNvPicPr>
          <p:nvPr/>
        </p:nvPicPr>
        <p:blipFill>
          <a:blip r:embed="rId3">
            <a:alphaModFix am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201" y="0"/>
            <a:ext cx="3479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900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8335" y="6356353"/>
            <a:ext cx="2093771" cy="365125"/>
          </a:xfrm>
        </p:spPr>
        <p:txBody>
          <a:bodyPr/>
          <a:lstStyle/>
          <a:p>
            <a:fld id="{CF3C5F05-FB7F-4AE2-9BD3-EE7742E7E116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15.9.2019.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3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B5D28F05-AFBE-4620-BDC6-C631A9B0C12B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 descr="pametno-logo-usk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747" y="6085807"/>
            <a:ext cx="2356622" cy="63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112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27818" y="6356353"/>
            <a:ext cx="2133600" cy="365125"/>
          </a:xfrm>
        </p:spPr>
        <p:txBody>
          <a:bodyPr/>
          <a:lstStyle/>
          <a:p>
            <a:fld id="{CF3C5F05-FB7F-4AE2-9BD3-EE7742E7E116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15.9.2019.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1" y="6356353"/>
            <a:ext cx="1955007" cy="365125"/>
          </a:xfrm>
        </p:spPr>
        <p:txBody>
          <a:bodyPr/>
          <a:lstStyle>
            <a:lvl1pPr algn="l">
              <a:defRPr/>
            </a:lvl1pPr>
          </a:lstStyle>
          <a:p>
            <a:fld id="{B5D28F05-AFBE-4620-BDC6-C631A9B0C12B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 descr="pametno-logo-usk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747" y="6085807"/>
            <a:ext cx="2356622" cy="63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710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C5F05-FB7F-4AE2-9BD3-EE7742E7E116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15.9.2019.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8F05-AFBE-4620-BDC6-C631A9B0C12B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2547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C5F05-FB7F-4AE2-9BD3-EE7742E7E116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15.9.2019.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8F05-AFBE-4620-BDC6-C631A9B0C12B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971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C5F05-FB7F-4AE2-9BD3-EE7742E7E116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15.9.2019.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28F05-AFBE-4620-BDC6-C631A9B0C12B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59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57200" y="1580579"/>
            <a:ext cx="8458200" cy="1845550"/>
          </a:xfrm>
        </p:spPr>
        <p:txBody>
          <a:bodyPr/>
          <a:lstStyle/>
          <a:p>
            <a:r>
              <a:rPr lang="hr-HR" dirty="0">
                <a:solidFill>
                  <a:schemeClr val="accent6"/>
                </a:solidFill>
              </a:rPr>
              <a:t>(Ne)gospodarenje otpadom u Splitu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r-HR" dirty="0"/>
              <a:t>Split, 16.9.2019.</a:t>
            </a:r>
          </a:p>
        </p:txBody>
      </p:sp>
    </p:spTree>
    <p:extLst>
      <p:ext uri="{BB962C8B-B14F-4D97-AF65-F5344CB8AC3E}">
        <p14:creationId xmlns:p14="http://schemas.microsoft.com/office/powerpoint/2010/main" val="1320774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0AED366-4FA6-4CBB-91E6-D3876AE82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Sanacija odlagališta</a:t>
            </a:r>
          </a:p>
        </p:txBody>
      </p:sp>
      <p:pic>
        <p:nvPicPr>
          <p:cNvPr id="6" name="Rezervirano mjesto sadržaja 5">
            <a:extLst>
              <a:ext uri="{FF2B5EF4-FFF2-40B4-BE49-F238E27FC236}">
                <a16:creationId xmlns:a16="http://schemas.microsoft.com/office/drawing/2014/main" id="{367D7914-1388-412E-85E9-6F4F27FFE5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75701"/>
            <a:ext cx="6858000" cy="4233672"/>
          </a:xfrm>
        </p:spPr>
      </p:pic>
    </p:spTree>
    <p:extLst>
      <p:ext uri="{BB962C8B-B14F-4D97-AF65-F5344CB8AC3E}">
        <p14:creationId xmlns:p14="http://schemas.microsoft.com/office/powerpoint/2010/main" val="3829808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0AED366-4FA6-4CBB-91E6-D3876AE82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Sanacija odlagališta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1560A1C0-5D16-43E3-AB0C-EC608DC37F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494" y="1600200"/>
            <a:ext cx="6577012" cy="4384675"/>
          </a:xfrm>
        </p:spPr>
      </p:pic>
    </p:spTree>
    <p:extLst>
      <p:ext uri="{BB962C8B-B14F-4D97-AF65-F5344CB8AC3E}">
        <p14:creationId xmlns:p14="http://schemas.microsoft.com/office/powerpoint/2010/main" val="129793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0AED366-4FA6-4CBB-91E6-D3876AE82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Sanacija odlagališta</a:t>
            </a:r>
          </a:p>
        </p:txBody>
      </p:sp>
      <p:pic>
        <p:nvPicPr>
          <p:cNvPr id="7" name="Rezervirano mjesto sadržaja 6">
            <a:extLst>
              <a:ext uri="{FF2B5EF4-FFF2-40B4-BE49-F238E27FC236}">
                <a16:creationId xmlns:a16="http://schemas.microsoft.com/office/drawing/2014/main" id="{8BC23AC9-099C-45AF-8EEC-F8FD463CB3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494" y="1600200"/>
            <a:ext cx="6577012" cy="4384675"/>
          </a:xfrm>
        </p:spPr>
      </p:pic>
    </p:spTree>
    <p:extLst>
      <p:ext uri="{BB962C8B-B14F-4D97-AF65-F5344CB8AC3E}">
        <p14:creationId xmlns:p14="http://schemas.microsoft.com/office/powerpoint/2010/main" val="170984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0AED366-4FA6-4CBB-91E6-D3876AE82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solidFill>
                  <a:schemeClr val="accent6"/>
                </a:solidFill>
              </a:rPr>
              <a:t>Sanacija odlagališta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C8477131-5393-40D4-B83D-5B71F8809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446087"/>
          </a:xfrm>
        </p:spPr>
        <p:txBody>
          <a:bodyPr>
            <a:normAutofit lnSpcReduction="10000"/>
          </a:bodyPr>
          <a:lstStyle/>
          <a:p>
            <a:endParaRPr lang="hr-HR" dirty="0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159582E3-357F-4AD7-92FD-416F303696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endParaRPr lang="hr-HR"/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D4F9A449-D85C-4D8F-A1C3-9E1CDC55050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hr-HR" dirty="0"/>
              <a:t>Sanitarna ploha ima prostor od 1 000 000 m</a:t>
            </a:r>
            <a:r>
              <a:rPr lang="hr-HR" baseline="30000" dirty="0"/>
              <a:t>3 </a:t>
            </a:r>
          </a:p>
          <a:p>
            <a:r>
              <a:rPr lang="hr-HR" dirty="0"/>
              <a:t>Ako nastavimo odlagati ovakvim tempom kao danas, za najkasnije 6 godina ćemo napuniti </a:t>
            </a:r>
            <a:r>
              <a:rPr lang="hr-HR" dirty="0" err="1"/>
              <a:t>Karepovac</a:t>
            </a:r>
            <a:r>
              <a:rPr lang="hr-HR" dirty="0"/>
              <a:t> do „čepa”</a:t>
            </a:r>
            <a:endParaRPr lang="hr-HR" baseline="30000" dirty="0"/>
          </a:p>
          <a:p>
            <a:endParaRPr lang="hr-HR" dirty="0"/>
          </a:p>
        </p:txBody>
      </p:sp>
      <p:pic>
        <p:nvPicPr>
          <p:cNvPr id="10" name="Rezervirano mjesto sadržaja 9">
            <a:extLst>
              <a:ext uri="{FF2B5EF4-FFF2-40B4-BE49-F238E27FC236}">
                <a16:creationId xmlns:a16="http://schemas.microsoft.com/office/drawing/2014/main" id="{0E1E26BB-F6D7-42AF-BD6E-5923B9F4AE3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86274"/>
            <a:ext cx="4040188" cy="2693458"/>
          </a:xfrm>
        </p:spPr>
      </p:pic>
    </p:spTree>
    <p:extLst>
      <p:ext uri="{BB962C8B-B14F-4D97-AF65-F5344CB8AC3E}">
        <p14:creationId xmlns:p14="http://schemas.microsoft.com/office/powerpoint/2010/main" val="159398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0AED366-4FA6-4CBB-91E6-D3876AE82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solidFill>
                  <a:schemeClr val="accent6"/>
                </a:solidFill>
              </a:rPr>
              <a:t>Sanacija odlagališta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C8477131-5393-40D4-B83D-5B71F8809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446087"/>
          </a:xfrm>
        </p:spPr>
        <p:txBody>
          <a:bodyPr>
            <a:normAutofit lnSpcReduction="10000"/>
          </a:bodyPr>
          <a:lstStyle/>
          <a:p>
            <a:endParaRPr lang="hr-HR" dirty="0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159582E3-357F-4AD7-92FD-416F303696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endParaRPr lang="hr-HR"/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D4F9A449-D85C-4D8F-A1C3-9E1CDC55050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hr-HR" dirty="0"/>
              <a:t>Brdo je naraslo gotovo 10 metara više od maksimalne visine predviđene projektom</a:t>
            </a:r>
          </a:p>
          <a:p>
            <a:r>
              <a:rPr lang="hr-HR" dirty="0"/>
              <a:t>Kasnimo s ishođenjem uporabne dozvole</a:t>
            </a:r>
          </a:p>
          <a:p>
            <a:r>
              <a:rPr lang="hr-HR" dirty="0"/>
              <a:t>Debelo kasnimo s ostalim fazama sanacije</a:t>
            </a:r>
            <a:endParaRPr lang="hr-HR" baseline="30000" dirty="0"/>
          </a:p>
          <a:p>
            <a:endParaRPr lang="hr-HR" dirty="0"/>
          </a:p>
        </p:txBody>
      </p:sp>
      <p:pic>
        <p:nvPicPr>
          <p:cNvPr id="9" name="Rezervirano mjesto sadržaja 8">
            <a:extLst>
              <a:ext uri="{FF2B5EF4-FFF2-40B4-BE49-F238E27FC236}">
                <a16:creationId xmlns:a16="http://schemas.microsoft.com/office/drawing/2014/main" id="{F17D4820-90E3-4249-94AE-28D428AF318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74875"/>
            <a:ext cx="4040188" cy="2693458"/>
          </a:xfrm>
        </p:spPr>
      </p:pic>
    </p:spTree>
    <p:extLst>
      <p:ext uri="{BB962C8B-B14F-4D97-AF65-F5344CB8AC3E}">
        <p14:creationId xmlns:p14="http://schemas.microsoft.com/office/powerpoint/2010/main" val="3238128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0AED366-4FA6-4CBB-91E6-D3876AE82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solidFill>
                  <a:schemeClr val="accent6"/>
                </a:solidFill>
              </a:rPr>
              <a:t>Sanacija odlagališta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C8477131-5393-40D4-B83D-5B71F8809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446087"/>
          </a:xfrm>
        </p:spPr>
        <p:txBody>
          <a:bodyPr>
            <a:normAutofit lnSpcReduction="10000"/>
          </a:bodyPr>
          <a:lstStyle/>
          <a:p>
            <a:endParaRPr lang="hr-HR" dirty="0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159582E3-357F-4AD7-92FD-416F303696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endParaRPr lang="hr-HR"/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D4F9A449-D85C-4D8F-A1C3-9E1CDC55050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hr-HR" dirty="0"/>
              <a:t>Dok ne pokrijemo folijom stari dio odlagališta imat ćemo velikih problema s </a:t>
            </a:r>
            <a:r>
              <a:rPr lang="hr-HR" dirty="0" err="1"/>
              <a:t>procjednim</a:t>
            </a:r>
            <a:r>
              <a:rPr lang="hr-HR" dirty="0"/>
              <a:t> vodama koje će završiti u rijeci Žrnovnici</a:t>
            </a:r>
          </a:p>
          <a:p>
            <a:r>
              <a:rPr lang="hr-HR" dirty="0"/>
              <a:t>Osim što štiti odlagalište od oborina folija služi i za prikupljanje plinova iz odlagališta</a:t>
            </a:r>
          </a:p>
        </p:txBody>
      </p:sp>
      <p:pic>
        <p:nvPicPr>
          <p:cNvPr id="10" name="Rezervirano mjesto sadržaja 9">
            <a:extLst>
              <a:ext uri="{FF2B5EF4-FFF2-40B4-BE49-F238E27FC236}">
                <a16:creationId xmlns:a16="http://schemas.microsoft.com/office/drawing/2014/main" id="{8743BBBE-3390-43FA-B7E3-7E3A1E27D25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1877"/>
            <a:ext cx="4040188" cy="2693458"/>
          </a:xfrm>
        </p:spPr>
      </p:pic>
    </p:spTree>
    <p:extLst>
      <p:ext uri="{BB962C8B-B14F-4D97-AF65-F5344CB8AC3E}">
        <p14:creationId xmlns:p14="http://schemas.microsoft.com/office/powerpoint/2010/main" val="765018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0AED366-4FA6-4CBB-91E6-D3876AE82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solidFill>
                  <a:schemeClr val="accent6"/>
                </a:solidFill>
              </a:rPr>
              <a:t>Sanacija odlagališta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C8477131-5393-40D4-B83D-5B71F8809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446087"/>
          </a:xfrm>
        </p:spPr>
        <p:txBody>
          <a:bodyPr>
            <a:normAutofit fontScale="25000" lnSpcReduction="20000"/>
          </a:bodyPr>
          <a:lstStyle/>
          <a:p>
            <a:endParaRPr lang="hr-HR" dirty="0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159582E3-357F-4AD7-92FD-416F303696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4" cy="45719"/>
          </a:xfrm>
        </p:spPr>
        <p:txBody>
          <a:bodyPr>
            <a:normAutofit fontScale="25000" lnSpcReduction="20000"/>
          </a:bodyPr>
          <a:lstStyle/>
          <a:p>
            <a:endParaRPr lang="hr-HR" dirty="0"/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D4F9A449-D85C-4D8F-A1C3-9E1CDC5505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7" y="1798320"/>
            <a:ext cx="4041774" cy="4204290"/>
          </a:xfrm>
        </p:spPr>
        <p:txBody>
          <a:bodyPr/>
          <a:lstStyle/>
          <a:p>
            <a:r>
              <a:rPr lang="hr-HR" dirty="0"/>
              <a:t>Daleko smo od kraja sanacije </a:t>
            </a:r>
            <a:r>
              <a:rPr lang="hr-HR" dirty="0" err="1"/>
              <a:t>Karepovca</a:t>
            </a:r>
            <a:endParaRPr lang="hr-HR" dirty="0"/>
          </a:p>
          <a:p>
            <a:r>
              <a:rPr lang="hr-HR" dirty="0"/>
              <a:t>Još ćemo godinama odlagati smeće na istom mjestu</a:t>
            </a:r>
          </a:p>
          <a:p>
            <a:r>
              <a:rPr lang="hr-HR" dirty="0"/>
              <a:t>Ako želimo da nam ovo odlagalište potraje (jer drugog nemamo) moramo hitno odvajati veću količinu otpada</a:t>
            </a:r>
          </a:p>
        </p:txBody>
      </p:sp>
      <p:pic>
        <p:nvPicPr>
          <p:cNvPr id="9" name="Rezervirano mjesto sadržaja 8">
            <a:extLst>
              <a:ext uri="{FF2B5EF4-FFF2-40B4-BE49-F238E27FC236}">
                <a16:creationId xmlns:a16="http://schemas.microsoft.com/office/drawing/2014/main" id="{6A47E2F8-AAA1-45FF-AF0D-25537A7C347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98320"/>
            <a:ext cx="4040188" cy="2494142"/>
          </a:xfrm>
        </p:spPr>
      </p:pic>
    </p:spTree>
    <p:extLst>
      <p:ext uri="{BB962C8B-B14F-4D97-AF65-F5344CB8AC3E}">
        <p14:creationId xmlns:p14="http://schemas.microsoft.com/office/powerpoint/2010/main" val="2582970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0AED366-4FA6-4CBB-91E6-D3876AE82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solidFill>
                  <a:schemeClr val="accent6"/>
                </a:solidFill>
              </a:rPr>
              <a:t>Sanacija odlagališta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C8477131-5393-40D4-B83D-5B71F8809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446087"/>
          </a:xfrm>
        </p:spPr>
        <p:txBody>
          <a:bodyPr>
            <a:normAutofit fontScale="25000" lnSpcReduction="20000"/>
          </a:bodyPr>
          <a:lstStyle/>
          <a:p>
            <a:endParaRPr lang="hr-HR" dirty="0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159582E3-357F-4AD7-92FD-416F303696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4" cy="45719"/>
          </a:xfrm>
        </p:spPr>
        <p:txBody>
          <a:bodyPr>
            <a:normAutofit fontScale="25000" lnSpcReduction="20000"/>
          </a:bodyPr>
          <a:lstStyle/>
          <a:p>
            <a:endParaRPr lang="hr-HR" dirty="0"/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D4F9A449-D85C-4D8F-A1C3-9E1CDC5505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7" y="1798320"/>
            <a:ext cx="4041774" cy="4204290"/>
          </a:xfrm>
        </p:spPr>
        <p:txBody>
          <a:bodyPr/>
          <a:lstStyle/>
          <a:p>
            <a:pPr algn="ctr"/>
            <a:r>
              <a:rPr lang="hr-HR" dirty="0"/>
              <a:t>EU obaveza</a:t>
            </a:r>
          </a:p>
          <a:p>
            <a:pPr algn="ctr"/>
            <a:r>
              <a:rPr lang="hr-HR" dirty="0"/>
              <a:t>2020. Sortiranje 50%</a:t>
            </a:r>
          </a:p>
          <a:p>
            <a:pPr algn="ctr"/>
            <a:r>
              <a:rPr lang="hr-HR" dirty="0"/>
              <a:t>2030. Sortiranje 70%</a:t>
            </a:r>
          </a:p>
          <a:p>
            <a:pPr algn="ctr"/>
            <a:r>
              <a:rPr lang="hr-HR" dirty="0"/>
              <a:t>Mi 84% nesortiranog bacamo na </a:t>
            </a:r>
            <a:r>
              <a:rPr lang="hr-HR" dirty="0" err="1"/>
              <a:t>Karepovac</a:t>
            </a:r>
            <a:endParaRPr lang="hr-HR" dirty="0"/>
          </a:p>
          <a:p>
            <a:endParaRPr lang="hr-HR" dirty="0"/>
          </a:p>
        </p:txBody>
      </p:sp>
      <p:pic>
        <p:nvPicPr>
          <p:cNvPr id="9" name="Rezervirano mjesto sadržaja 8">
            <a:extLst>
              <a:ext uri="{FF2B5EF4-FFF2-40B4-BE49-F238E27FC236}">
                <a16:creationId xmlns:a16="http://schemas.microsoft.com/office/drawing/2014/main" id="{6A47E2F8-AAA1-45FF-AF0D-25537A7C347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98320"/>
            <a:ext cx="4040188" cy="2494142"/>
          </a:xfrm>
        </p:spPr>
      </p:pic>
    </p:spTree>
    <p:extLst>
      <p:ext uri="{BB962C8B-B14F-4D97-AF65-F5344CB8AC3E}">
        <p14:creationId xmlns:p14="http://schemas.microsoft.com/office/powerpoint/2010/main" val="793015393"/>
      </p:ext>
    </p:extLst>
  </p:cSld>
  <p:clrMapOvr>
    <a:masterClrMapping/>
  </p:clrMapOvr>
</p:sld>
</file>

<file path=ppt/theme/theme1.xml><?xml version="1.0" encoding="utf-8"?>
<a:theme xmlns:a="http://schemas.openxmlformats.org/drawingml/2006/main" name="Pametno_Prezentacije_Predlozak_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163</Words>
  <Application>Microsoft Office PowerPoint</Application>
  <PresentationFormat>Prikaz na zaslonu (4:3)</PresentationFormat>
  <Paragraphs>24</Paragraphs>
  <Slides>9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9</vt:i4>
      </vt:variant>
    </vt:vector>
  </HeadingPairs>
  <TitlesOfParts>
    <vt:vector size="12" baseType="lpstr">
      <vt:lpstr>Arial</vt:lpstr>
      <vt:lpstr>Calibri</vt:lpstr>
      <vt:lpstr>Pametno_Prezentacije_Predlozak_1</vt:lpstr>
      <vt:lpstr>(Ne)gospodarenje otpadom u Splitu</vt:lpstr>
      <vt:lpstr>Sanacija odlagališta</vt:lpstr>
      <vt:lpstr>Sanacija odlagališta</vt:lpstr>
      <vt:lpstr>Sanacija odlagališta</vt:lpstr>
      <vt:lpstr>Sanacija odlagališta</vt:lpstr>
      <vt:lpstr>Sanacija odlagališta</vt:lpstr>
      <vt:lpstr>Sanacija odlagališta</vt:lpstr>
      <vt:lpstr>Sanacija odlagališta</vt:lpstr>
      <vt:lpstr>Sanacija odlagališta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(Ne)gospodarenje otpadom u Splitu</dc:title>
  <dc:creator>Kristina Vidan</dc:creator>
  <cp:lastModifiedBy>1</cp:lastModifiedBy>
  <cp:revision>24</cp:revision>
  <dcterms:created xsi:type="dcterms:W3CDTF">2019-09-15T00:36:04Z</dcterms:created>
  <dcterms:modified xsi:type="dcterms:W3CDTF">2019-09-15T20:32:27Z</dcterms:modified>
</cp:coreProperties>
</file>